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7" r:id="rId2"/>
    <p:sldId id="265" r:id="rId3"/>
    <p:sldId id="291" r:id="rId4"/>
    <p:sldId id="298" r:id="rId5"/>
    <p:sldId id="279" r:id="rId6"/>
    <p:sldId id="317" r:id="rId7"/>
    <p:sldId id="267" r:id="rId8"/>
    <p:sldId id="318" r:id="rId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64" d="100"/>
          <a:sy n="64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66" cy="497047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320" y="0"/>
            <a:ext cx="2945766" cy="497047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700FA0C6-E222-4B09-A77B-9F117787DF57}" type="datetimeFigureOut">
              <a:rPr lang="en-GB" smtClean="0"/>
              <a:pPr/>
              <a:t>19/02/2025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004"/>
            <a:ext cx="2945766" cy="497046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320" y="9428004"/>
            <a:ext cx="2945766" cy="497046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BA53E53C-0897-40A3-B290-105FE9FAC3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652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93322B3C-0E44-43BA-95BC-103AF109EEB1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4" tIns="45752" rIns="91504" bIns="457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504" tIns="45752" rIns="91504" bIns="4575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28584"/>
            <a:ext cx="2945660" cy="496332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074BE654-C0C0-4E9B-8226-BD09D0BB8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76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5746-AE1C-4419-847C-5126B9F30259}" type="datetime1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6C19E-9F9F-48BE-91BC-634B2B2D6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F477-8E15-406A-96A7-E3E1AA724D8D}" type="datetime1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6C19E-9F9F-48BE-91BC-634B2B2D6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FAEC-9E31-40FB-8078-955AE1D66FA9}" type="datetime1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6C19E-9F9F-48BE-91BC-634B2B2D6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336B-825C-44E3-952A-C0524B7B01C4}" type="datetime1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6C19E-9F9F-48BE-91BC-634B2B2D6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0A35-409D-4020-8C6F-CA275DC931AE}" type="datetime1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6C19E-9F9F-48BE-91BC-634B2B2D6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1467-5561-40B4-A690-16CCFBFF4E91}" type="datetime1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6C19E-9F9F-48BE-91BC-634B2B2D6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3044C-F39B-470D-ADC9-261E44D0EFB7}" type="datetime1">
              <a:rPr lang="en-US" smtClean="0"/>
              <a:pPr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6C19E-9F9F-48BE-91BC-634B2B2D6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77E7-678E-4BB4-85D6-39885300AB99}" type="datetime1">
              <a:rPr lang="en-US" smtClean="0"/>
              <a:pPr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6C19E-9F9F-48BE-91BC-634B2B2D6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25A5-CD16-49BB-89C0-9AAAA1580DD5}" type="datetime1">
              <a:rPr lang="en-US" smtClean="0"/>
              <a:pPr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6C19E-9F9F-48BE-91BC-634B2B2D6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31F7-EACC-49E7-9F47-EE8436273A70}" type="datetime1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6C19E-9F9F-48BE-91BC-634B2B2D6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67C3-E4DB-441A-94EF-DE13E78970F5}" type="datetime1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6C19E-9F9F-48BE-91BC-634B2B2D6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B87D1-A22D-4709-81B3-B7025C80104E}" type="datetime1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6C19E-9F9F-48BE-91BC-634B2B2D6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z_QyYMxn_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KlPu-IZ4FL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3l3GZUy1VA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8600" t="32110" r="17613" b="27531"/>
          <a:stretch>
            <a:fillRect/>
          </a:stretch>
        </p:blipFill>
        <p:spPr bwMode="auto">
          <a:xfrm>
            <a:off x="395536" y="404664"/>
            <a:ext cx="8280920" cy="16561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395536" y="2348880"/>
            <a:ext cx="8280920" cy="3539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200" dirty="0"/>
              <a:t>Learning objectives:</a:t>
            </a:r>
          </a:p>
          <a:p>
            <a:pPr lvl="0"/>
            <a:endParaRPr lang="en-US" sz="3200" dirty="0"/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US" sz="3200" dirty="0"/>
              <a:t>Explain why different alcoholic drinks have different strengths or units.</a:t>
            </a:r>
          </a:p>
          <a:p>
            <a:pPr marL="342900" lvl="0" indent="-342900">
              <a:buFont typeface="Wingdings" pitchFamily="2" charset="2"/>
              <a:buChar char="q"/>
            </a:pPr>
            <a:endParaRPr lang="en-US" sz="3200" dirty="0"/>
          </a:p>
          <a:p>
            <a:pPr marL="342900" lvl="0" indent="-342900">
              <a:buFont typeface="Wingdings" pitchFamily="2" charset="2"/>
              <a:buChar char="q"/>
            </a:pPr>
            <a:r>
              <a:rPr lang="en-US" sz="3200" dirty="0"/>
              <a:t>To suggest why it is important to know how strong alcoholic drinks are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936104"/>
          </a:xfrm>
          <a:solidFill>
            <a:schemeClr val="tx1"/>
          </a:solidFill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Starter – how many different types of alcoholic drinks can you list in </a:t>
            </a:r>
            <a:r>
              <a:rPr lang="en-GB" sz="3600" dirty="0">
                <a:solidFill>
                  <a:schemeClr val="bg1"/>
                </a:solidFill>
                <a:hlinkClick r:id="rId2"/>
              </a:rPr>
              <a:t>one minute</a:t>
            </a:r>
            <a:r>
              <a:rPr lang="en-GB" sz="3600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4" name="Picture 2" descr="http://talkabouthealth.files.wordpress.com/2009/01/alcoho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916832"/>
            <a:ext cx="5334005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http://3.bp.blogspot.com/_ba7lj8a1Awo/R9pn1VaFyHI/AAAAAAAAET4/olxWeIpvpcs/s200/budget1.bmp"/>
          <p:cNvPicPr>
            <a:picLocks noChangeAspect="1" noChangeArrowheads="1"/>
          </p:cNvPicPr>
          <p:nvPr/>
        </p:nvPicPr>
        <p:blipFill>
          <a:blip r:embed="rId4" cstate="print"/>
          <a:srcRect l="28323" r="30098"/>
          <a:stretch>
            <a:fillRect/>
          </a:stretch>
        </p:blipFill>
        <p:spPr bwMode="auto">
          <a:xfrm>
            <a:off x="0" y="1916832"/>
            <a:ext cx="2060048" cy="4032448"/>
          </a:xfrm>
          <a:prstGeom prst="rect">
            <a:avLst/>
          </a:prstGeom>
          <a:noFill/>
        </p:spPr>
      </p:pic>
      <p:pic>
        <p:nvPicPr>
          <p:cNvPr id="34820" name="Picture 4" descr="http://www.boozecruiser.com/photos_products/275_large.jpg"/>
          <p:cNvPicPr>
            <a:picLocks noChangeAspect="1" noChangeArrowheads="1"/>
          </p:cNvPicPr>
          <p:nvPr/>
        </p:nvPicPr>
        <p:blipFill>
          <a:blip r:embed="rId5" cstate="print"/>
          <a:srcRect l="29077" r="30216"/>
          <a:stretch>
            <a:fillRect/>
          </a:stretch>
        </p:blipFill>
        <p:spPr bwMode="auto">
          <a:xfrm>
            <a:off x="7164288" y="1916832"/>
            <a:ext cx="1512168" cy="3995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988840"/>
            <a:ext cx="8496944" cy="618630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What makes one alcohol drink stronger than the other?</a:t>
            </a:r>
          </a:p>
          <a:p>
            <a:pPr algn="ctr"/>
            <a:endParaRPr lang="en-GB" sz="4400" dirty="0"/>
          </a:p>
          <a:p>
            <a:pPr algn="ctr"/>
            <a:endParaRPr lang="en-GB" sz="4400" dirty="0"/>
          </a:p>
          <a:p>
            <a:pPr algn="ctr"/>
            <a:endParaRPr lang="en-GB" sz="4400" dirty="0"/>
          </a:p>
          <a:p>
            <a:pPr algn="ctr"/>
            <a:endParaRPr lang="en-GB" sz="4400" dirty="0"/>
          </a:p>
          <a:p>
            <a:pPr algn="ctr"/>
            <a:endParaRPr lang="en-GB" sz="4400" dirty="0"/>
          </a:p>
          <a:p>
            <a:pPr algn="ctr"/>
            <a:endParaRPr lang="en-GB" sz="4400" dirty="0"/>
          </a:p>
          <a:p>
            <a:pPr algn="ctr"/>
            <a:endParaRPr lang="en-GB" sz="4400" dirty="0"/>
          </a:p>
        </p:txBody>
      </p:sp>
      <p:pic>
        <p:nvPicPr>
          <p:cNvPr id="5" name="Picture 2" descr="http://talkabouthealth.files.wordpress.com/2009/01/alcoho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2150" y="7810"/>
            <a:ext cx="2707651" cy="204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 rot="10800000" flipV="1">
            <a:off x="683568" y="3573016"/>
            <a:ext cx="7920880" cy="28007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4400" dirty="0"/>
              <a:t>The amount of alcohol in a drink is measured by alcohol by volume (ABV) – the percentage of       </a:t>
            </a:r>
          </a:p>
          <a:p>
            <a:pPr algn="ctr"/>
            <a:r>
              <a:rPr lang="en-GB" sz="4400" dirty="0"/>
              <a:t>of pure alcohol in 100ml of liquid.</a:t>
            </a:r>
          </a:p>
        </p:txBody>
      </p:sp>
    </p:spTree>
    <p:extLst>
      <p:ext uri="{BB962C8B-B14F-4D97-AF65-F5344CB8AC3E}">
        <p14:creationId xmlns:p14="http://schemas.microsoft.com/office/powerpoint/2010/main" val="288847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179388" y="188913"/>
            <a:ext cx="8964612" cy="777875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GB" altLang="en-US" dirty="0"/>
            </a:br>
            <a:endParaRPr lang="en-GB" altLang="en-US" dirty="0"/>
          </a:p>
        </p:txBody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>
          <a:xfrm>
            <a:off x="251520" y="332657"/>
            <a:ext cx="8446393" cy="629674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en-US" sz="4000" dirty="0"/>
              <a:t>1 unit is 10ml of pure alcohol. </a:t>
            </a:r>
          </a:p>
          <a:p>
            <a:pPr eaLnBrk="1" hangingPunct="1">
              <a:lnSpc>
                <a:spcPct val="80000"/>
              </a:lnSpc>
            </a:pPr>
            <a:endParaRPr lang="en-GB" altLang="en-US" sz="4000" dirty="0"/>
          </a:p>
          <a:p>
            <a:pPr eaLnBrk="1" hangingPunct="1">
              <a:lnSpc>
                <a:spcPct val="80000"/>
              </a:lnSpc>
            </a:pPr>
            <a:r>
              <a:rPr lang="en-GB" altLang="en-US" sz="4000" dirty="0"/>
              <a:t>The liver takes one hour to process one unit of alcohol.</a:t>
            </a:r>
            <a:br>
              <a:rPr lang="en-GB" altLang="en-US" sz="4000" dirty="0"/>
            </a:br>
            <a:endParaRPr lang="en-GB" altLang="en-US" sz="4000" dirty="0"/>
          </a:p>
          <a:p>
            <a:pPr eaLnBrk="1" hangingPunct="1">
              <a:lnSpc>
                <a:spcPct val="80000"/>
              </a:lnSpc>
            </a:pPr>
            <a:r>
              <a:rPr lang="en-GB" altLang="en-US" sz="4000" dirty="0"/>
              <a:t>The recommended maximum daily intake is 2-3 units for a woman and 3-4 units for a man.</a:t>
            </a:r>
          </a:p>
          <a:p>
            <a:pPr eaLnBrk="1" hangingPunct="1">
              <a:lnSpc>
                <a:spcPct val="80000"/>
              </a:lnSpc>
            </a:pPr>
            <a:endParaRPr lang="en-GB" altLang="en-US" dirty="0"/>
          </a:p>
        </p:txBody>
      </p:sp>
      <p:pic>
        <p:nvPicPr>
          <p:cNvPr id="3076" name="Picture 4" descr="Beverage%20Alcohol%20Coll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229200"/>
            <a:ext cx="2635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AutoShape 7" descr="2Q=="/>
          <p:cNvSpPr>
            <a:spLocks noChangeAspect="1" noChangeArrowheads="1"/>
          </p:cNvSpPr>
          <p:nvPr/>
        </p:nvSpPr>
        <p:spPr bwMode="auto">
          <a:xfrm>
            <a:off x="69850" y="-26988"/>
            <a:ext cx="1066800" cy="106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078" name="AutoShape 9" descr="2Q=="/>
          <p:cNvSpPr>
            <a:spLocks noChangeAspect="1" noChangeArrowheads="1"/>
          </p:cNvSpPr>
          <p:nvPr/>
        </p:nvSpPr>
        <p:spPr bwMode="auto">
          <a:xfrm>
            <a:off x="4038600" y="28956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079" name="AutoShape 11" descr="2Q=="/>
          <p:cNvSpPr>
            <a:spLocks noChangeAspect="1" noChangeArrowheads="1"/>
          </p:cNvSpPr>
          <p:nvPr/>
        </p:nvSpPr>
        <p:spPr bwMode="auto">
          <a:xfrm>
            <a:off x="3500438" y="23622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504056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Drinks Sort Activity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836712"/>
            <a:ext cx="856895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2400" dirty="0"/>
              <a:t>Work in pairs to sort the  drinks cards that you have been given according to which you think is the one that  has the most to least alcohol unit strength . Estimate the number of units per each drink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584670"/>
              </p:ext>
            </p:extLst>
          </p:nvPr>
        </p:nvGraphicFramePr>
        <p:xfrm>
          <a:off x="251519" y="2348880"/>
          <a:ext cx="8640960" cy="4320480"/>
        </p:xfrm>
        <a:graphic>
          <a:graphicData uri="http://schemas.openxmlformats.org/drawingml/2006/table">
            <a:tbl>
              <a:tblPr firstRow="1" bandRow="1"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r>
                        <a:rPr lang="en-US" dirty="0"/>
                        <a:t>(250</a:t>
                      </a:r>
                      <a:r>
                        <a:rPr lang="en-US" baseline="0" dirty="0"/>
                        <a:t> ml</a:t>
                      </a:r>
                    </a:p>
                    <a:p>
                      <a:r>
                        <a:rPr lang="en-US" baseline="0" dirty="0"/>
                        <a:t>glass)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(125 ml</a:t>
                      </a:r>
                    </a:p>
                    <a:p>
                      <a:r>
                        <a:rPr lang="en-US" dirty="0"/>
                        <a:t>glass)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pint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r>
                        <a:rPr lang="en-US" baseline="0" dirty="0"/>
                        <a:t> 275ml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Double</a:t>
                      </a:r>
                    </a:p>
                    <a:p>
                      <a:r>
                        <a:rPr lang="en-US" dirty="0"/>
                        <a:t>(50ml)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pint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r>
                        <a:rPr lang="en-US" dirty="0"/>
                        <a:t>1 pint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Double</a:t>
                      </a:r>
                    </a:p>
                    <a:p>
                      <a:r>
                        <a:rPr lang="en-US" dirty="0"/>
                        <a:t>(50ml)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 large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glass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 descr="http://www.medicalinformaticsinsider.com/media/2006/03/Red-Win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2441937"/>
            <a:ext cx="186226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badgerwest.com/images/whitewin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0009" y="2526021"/>
            <a:ext cx="158417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www.cumberlandarms.co.uk/assets/images/Bac_Breezer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8382" y="3845572"/>
            <a:ext cx="1728191" cy="132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iam.colum.edu/students/MMcmullen/aim/projects/final/drunk%20by%20nine/images/jack-daniels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8541" y="3812860"/>
            <a:ext cx="2016224" cy="136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://satwww.epfl.ch/bar/bieres/pressions/images/strongbow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1709" y="2425574"/>
            <a:ext cx="158417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newsimg.bbc.co.uk/media/images/44249000/jpg/_44249555_newc203body_afp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03718" y="3831138"/>
            <a:ext cx="1512167" cy="138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ttp://sprattelvatten.com/beer/stella/stella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3469" y="5332567"/>
            <a:ext cx="1432522" cy="1275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ttp://watersecretsblog.com/archives/Smirnoff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5334333"/>
            <a:ext cx="1224136" cy="121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/>
          <a:srcRect l="19782" t="28172" r="43600" b="18672"/>
          <a:stretch>
            <a:fillRect/>
          </a:stretch>
        </p:blipFill>
        <p:spPr bwMode="auto">
          <a:xfrm>
            <a:off x="6995729" y="5314396"/>
            <a:ext cx="1800198" cy="125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504056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Drinks Sort Activity Answers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Left-Right Arrow 5"/>
          <p:cNvSpPr/>
          <p:nvPr/>
        </p:nvSpPr>
        <p:spPr>
          <a:xfrm rot="5400000">
            <a:off x="-1440668" y="2888940"/>
            <a:ext cx="4392488" cy="1008112"/>
          </a:xfrm>
          <a:prstGeom prst="leftRightArrow">
            <a:avLst/>
          </a:prstGeom>
          <a:gradFill flip="none" rotWithShape="1">
            <a:gsLst>
              <a:gs pos="0">
                <a:srgbClr val="00B050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9512" y="76470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strong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558924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Least strong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127697"/>
              </p:ext>
            </p:extLst>
          </p:nvPr>
        </p:nvGraphicFramePr>
        <p:xfrm>
          <a:off x="1907704" y="764705"/>
          <a:ext cx="6696744" cy="5809177"/>
        </p:xfrm>
        <a:graphic>
          <a:graphicData uri="http://schemas.openxmlformats.org/drawingml/2006/table">
            <a:tbl>
              <a:tblPr firstRow="1" bandRow="1"/>
              <a:tblGrid>
                <a:gridCol w="5097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9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8160">
                <a:tc>
                  <a:txBody>
                    <a:bodyPr/>
                    <a:lstStyle/>
                    <a:p>
                      <a:r>
                        <a:rPr lang="en-GB" sz="2400" dirty="0"/>
                        <a:t>Alcoholic Drink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Units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9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250 ml glass of red wine (14%)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3.5</a:t>
                      </a:r>
                      <a:endParaRPr lang="en-US" sz="2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280">
                <a:tc>
                  <a:txBody>
                    <a:bodyPr/>
                    <a:lstStyle/>
                    <a:p>
                      <a:r>
                        <a:rPr lang="en-GB" sz="2800" dirty="0"/>
                        <a:t>1 pint Stella Artois (5.2%)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2.95</a:t>
                      </a:r>
                      <a:endParaRPr lang="en-US" sz="2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6339">
                <a:tc>
                  <a:txBody>
                    <a:bodyPr/>
                    <a:lstStyle/>
                    <a:p>
                      <a:r>
                        <a:rPr lang="en-GB" sz="2800" dirty="0"/>
                        <a:t>1 pint of Newcastle Brown Ale (4.7%)-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2.67</a:t>
                      </a:r>
                      <a:endParaRPr lang="en-US" sz="2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280">
                <a:tc>
                  <a:txBody>
                    <a:bodyPr/>
                    <a:lstStyle/>
                    <a:p>
                      <a:r>
                        <a:rPr lang="en-GB" sz="2800" dirty="0"/>
                        <a:t>1 pint of Strongbow (4.5%)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2.56</a:t>
                      </a:r>
                      <a:endParaRPr lang="en-US" sz="2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280">
                <a:tc>
                  <a:txBody>
                    <a:bodyPr/>
                    <a:lstStyle/>
                    <a:p>
                      <a:r>
                        <a:rPr lang="en-GB" sz="2800" dirty="0"/>
                        <a:t>250ml </a:t>
                      </a:r>
                      <a:r>
                        <a:rPr lang="en-GB" sz="2800" dirty="0" err="1"/>
                        <a:t>Lambrini</a:t>
                      </a:r>
                      <a:r>
                        <a:rPr lang="en-GB" sz="2800" dirty="0"/>
                        <a:t> (7.5%)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2.06</a:t>
                      </a:r>
                      <a:endParaRPr lang="en-US" sz="2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280">
                <a:tc>
                  <a:txBody>
                    <a:bodyPr/>
                    <a:lstStyle/>
                    <a:p>
                      <a:r>
                        <a:rPr lang="en-GB" sz="2800" dirty="0"/>
                        <a:t>50 ml vodka</a:t>
                      </a:r>
                      <a:r>
                        <a:rPr lang="en-GB" sz="2800" baseline="0" dirty="0"/>
                        <a:t> </a:t>
                      </a:r>
                      <a:r>
                        <a:rPr lang="en-GB" sz="2800" dirty="0"/>
                        <a:t>(37.5%)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1.88</a:t>
                      </a:r>
                      <a:endParaRPr lang="en-US" sz="2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9280">
                <a:tc>
                  <a:txBody>
                    <a:bodyPr/>
                    <a:lstStyle/>
                    <a:p>
                      <a:r>
                        <a:rPr lang="en-GB" sz="2800" dirty="0"/>
                        <a:t>125ml glass of white wine (12%)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1.5</a:t>
                      </a:r>
                      <a:endParaRPr lang="en-US" sz="2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894">
                <a:tc>
                  <a:txBody>
                    <a:bodyPr/>
                    <a:lstStyle/>
                    <a:p>
                      <a:r>
                        <a:rPr lang="en-GB" sz="2800" dirty="0"/>
                        <a:t>275ml Bacardi </a:t>
                      </a:r>
                      <a:r>
                        <a:rPr lang="en-GB" sz="2800" dirty="0" err="1"/>
                        <a:t>Breezer</a:t>
                      </a:r>
                      <a:r>
                        <a:rPr lang="en-GB" sz="2800" dirty="0"/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1.1</a:t>
                      </a:r>
                      <a:endParaRPr lang="en-US" sz="2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1894">
                <a:tc>
                  <a:txBody>
                    <a:bodyPr/>
                    <a:lstStyle/>
                    <a:p>
                      <a:r>
                        <a:rPr lang="en-GB" sz="2800" dirty="0"/>
                        <a:t>50ml Jack Daniels (40%)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2.0</a:t>
                      </a:r>
                      <a:endParaRPr lang="en-US" sz="2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  <a:ln>
            <a:solidFill>
              <a:srgbClr val="92D050"/>
            </a:solidFill>
          </a:ln>
        </p:spPr>
        <p:txBody>
          <a:bodyPr>
            <a:normAutofit fontScale="90000"/>
          </a:bodyPr>
          <a:lstStyle/>
          <a:p>
            <a:r>
              <a:rPr lang="en-GB" dirty="0"/>
              <a:t>How much is too much?</a:t>
            </a:r>
          </a:p>
        </p:txBody>
      </p:sp>
      <p:pic>
        <p:nvPicPr>
          <p:cNvPr id="2048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8010" t="36047" r="40647" b="18672"/>
          <a:stretch>
            <a:fillRect/>
          </a:stretch>
        </p:blipFill>
        <p:spPr bwMode="auto">
          <a:xfrm>
            <a:off x="395536" y="1124746"/>
            <a:ext cx="842493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Read ‘Alcohol – the facts’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507288" cy="499715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Design a poster entitled ‘Think Before You Drink’ to make young people of your age aware of drinking can affect them. </a:t>
            </a:r>
          </a:p>
        </p:txBody>
      </p:sp>
    </p:spTree>
    <p:extLst>
      <p:ext uri="{BB962C8B-B14F-4D97-AF65-F5344CB8AC3E}">
        <p14:creationId xmlns:p14="http://schemas.microsoft.com/office/powerpoint/2010/main" val="4247778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309</Words>
  <Application>Microsoft Office PowerPoint</Application>
  <PresentationFormat>On-screen Show (4:3)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Office Theme</vt:lpstr>
      <vt:lpstr>PowerPoint Presentation</vt:lpstr>
      <vt:lpstr>Starter – how many different types of alcoholic drinks can you list in one minute?</vt:lpstr>
      <vt:lpstr>PowerPoint Presentation</vt:lpstr>
      <vt:lpstr> </vt:lpstr>
      <vt:lpstr>Drinks Sort Activity</vt:lpstr>
      <vt:lpstr>Drinks Sort Activity Answers</vt:lpstr>
      <vt:lpstr>How much is too much?</vt:lpstr>
      <vt:lpstr>Read ‘Alcohol – the facts’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Danisile Nxumalo</dc:creator>
  <cp:lastModifiedBy>V Walker</cp:lastModifiedBy>
  <cp:revision>152</cp:revision>
  <cp:lastPrinted>2017-10-10T07:53:32Z</cp:lastPrinted>
  <dcterms:created xsi:type="dcterms:W3CDTF">2012-02-14T18:37:56Z</dcterms:created>
  <dcterms:modified xsi:type="dcterms:W3CDTF">2025-02-19T20:22:09Z</dcterms:modified>
</cp:coreProperties>
</file>